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9" r:id="rId3"/>
    <p:sldId id="257" r:id="rId4"/>
    <p:sldId id="260" r:id="rId5"/>
    <p:sldId id="263" r:id="rId6"/>
    <p:sldId id="261" r:id="rId7"/>
    <p:sldId id="264" r:id="rId8"/>
    <p:sldId id="265" r:id="rId9"/>
    <p:sldId id="266" r:id="rId10"/>
    <p:sldId id="268" r:id="rId11"/>
    <p:sldId id="267" r:id="rId12"/>
    <p:sldId id="271" r:id="rId13"/>
    <p:sldId id="269" r:id="rId14"/>
    <p:sldId id="273" r:id="rId15"/>
    <p:sldId id="277" r:id="rId16"/>
    <p:sldId id="279" r:id="rId17"/>
    <p:sldId id="278" r:id="rId18"/>
    <p:sldId id="280" r:id="rId19"/>
    <p:sldId id="272" r:id="rId20"/>
    <p:sldId id="274" r:id="rId21"/>
    <p:sldId id="275" r:id="rId22"/>
    <p:sldId id="276" r:id="rId23"/>
    <p:sldId id="282" r:id="rId24"/>
    <p:sldId id="289" r:id="rId25"/>
    <p:sldId id="290" r:id="rId26"/>
    <p:sldId id="288" r:id="rId27"/>
    <p:sldId id="283" r:id="rId28"/>
    <p:sldId id="285" r:id="rId29"/>
    <p:sldId id="292" r:id="rId30"/>
    <p:sldId id="293" r:id="rId31"/>
    <p:sldId id="294" r:id="rId32"/>
    <p:sldId id="320" r:id="rId33"/>
    <p:sldId id="340" r:id="rId34"/>
    <p:sldId id="298" r:id="rId35"/>
    <p:sldId id="310" r:id="rId36"/>
    <p:sldId id="304" r:id="rId37"/>
    <p:sldId id="305" r:id="rId38"/>
    <p:sldId id="322" r:id="rId39"/>
    <p:sldId id="329" r:id="rId40"/>
    <p:sldId id="330" r:id="rId41"/>
    <p:sldId id="341" r:id="rId42"/>
    <p:sldId id="331" r:id="rId43"/>
    <p:sldId id="306" r:id="rId44"/>
    <p:sldId id="307" r:id="rId45"/>
    <p:sldId id="308" r:id="rId46"/>
    <p:sldId id="333" r:id="rId47"/>
    <p:sldId id="336" r:id="rId48"/>
    <p:sldId id="332" r:id="rId49"/>
    <p:sldId id="334" r:id="rId50"/>
    <p:sldId id="335" r:id="rId51"/>
    <p:sldId id="323" r:id="rId52"/>
    <p:sldId id="325" r:id="rId53"/>
    <p:sldId id="311" r:id="rId54"/>
    <p:sldId id="312" r:id="rId55"/>
    <p:sldId id="313" r:id="rId56"/>
    <p:sldId id="314" r:id="rId57"/>
    <p:sldId id="315" r:id="rId58"/>
    <p:sldId id="316" r:id="rId59"/>
    <p:sldId id="326" r:id="rId60"/>
    <p:sldId id="318" r:id="rId61"/>
    <p:sldId id="317" r:id="rId62"/>
    <p:sldId id="327" r:id="rId63"/>
    <p:sldId id="319" r:id="rId64"/>
    <p:sldId id="342" r:id="rId65"/>
    <p:sldId id="343" r:id="rId66"/>
    <p:sldId id="337" r:id="rId67"/>
    <p:sldId id="302" r:id="rId6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40CB1-DA13-7DA8-84F0-AD565D91B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1BE7FE-FB64-AFF5-EE7F-C4AD80E58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AA6D49-17D1-4873-B073-BE2372C9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E84824-B8F9-6285-7F6E-69937920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ABC8B7-C06D-8BB2-0FD9-C41F5DA4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252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EAE9DE-60FC-5CF9-892F-9ED12CFF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6BB2A14-57AE-F2D5-304C-FBB9C285F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F01331-5C7D-7D7D-6AA8-04BDEF26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BFED76-21AD-80A6-CE56-04CCD7566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6CC281-6EF5-F657-0D54-63F67F6A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34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F660A1D-87B8-CE51-71F4-CA9D0D1291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C5D6105-0F27-C200-CDC8-DE3B2D375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73CDB7-E4EE-4216-8760-36550A39E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2D4243-4AA7-5FCE-4D2E-A951AA33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6586D2-DF6A-10E1-E5D4-1CB56507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70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02D2F8-6ABC-EA91-F71B-805C9DC9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02D6-E5C6-7CA6-A7A5-D54D93239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78B8A7-D29C-2E59-6D05-A5B83F844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961455-C654-2654-66CC-CD639F606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13EE92-6FE7-BC6F-CB59-55FE6D02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483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838D0-9169-2B08-4EBA-66E969B7E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3E38ED-512C-CD10-D556-988FF9EB2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9A887D-2DC7-AE5B-59BA-8A61FE08C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87F4CD-A3F6-C791-D234-EDFADD9C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FC8314-CE6D-B8BE-978E-262122F0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37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1A9419-D57B-7BB2-8808-5A8E6E49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2DF202-F43A-5B1C-8E70-965C7D4A4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7C77816-6CF9-C6BF-146B-500547C24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BEE2DBE-E063-BCAF-5532-1AC16CC4E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7B72D85-534B-4E0D-A4C6-DBE3B6AF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2DEE38-0987-6A81-C320-2A990E1B0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774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A37128-E3E0-8C51-75E3-D5C041215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D75D0E-112F-387E-F6F7-207A0A3AF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F39E25E-7ED5-4C87-D393-9A622E5A4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DA17CBE-6C95-BA9C-5D44-89E3279644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9F8E518-6B87-E14B-166B-BF2A83B4D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76ED757-34E6-A660-A2F8-8CF62DB23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23FBDA8-1FE3-8D89-AB86-4E6F6D59B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78B2B8A-A53F-A1AE-6D9A-5DB1660D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188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7C98D4-33DC-D671-8382-D80536EE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C767AEC-1243-D3A0-44CC-9D3FAF286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FD8C1B4-A020-E144-853F-BE51B6381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2CE0418-C2E5-E0E1-EEB7-1539F89C5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72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79894CC-4634-1274-AD09-8DEB57D35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2C6D544-4F59-43A6-5A63-EA53E1A2E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BBE5F5-926E-461D-021A-29B6DFAF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616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F93BD-31EA-ACC4-32C8-212F71B0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87B249-1001-D1DC-EB16-83697603F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143061C-BDCD-AD3F-F738-46E1265C8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D3A0DB-1B5B-1D57-9D98-E651909D1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121941-40A0-39C7-E508-2DD168970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BEF79C1-5C34-F55A-7888-4FF7D9BE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2128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9737E2-C945-39BF-91BD-C9DD3B8E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700940F-9E1A-A9F3-E47F-D4671BDD8C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140C1BA-CEA1-9A21-FFB7-8DB23461C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A78A8F-26E4-523A-19BC-6F9BAED4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D23C8ED-AB52-CB45-6FA1-197448FC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96BCC4-A755-0380-DD86-FF2C46DB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67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D8D43C8-03B3-B818-8A3D-749ED3930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B6970E-6837-D995-044A-C2E57BA7B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DB35EA-D77C-B8B5-7D63-39408D65F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DE107-C89A-4D79-A544-4C93346F91BE}" type="datetimeFigureOut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39A8C3-43B2-25CF-D0BE-87578B929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FBA507-BE41-5D06-E166-7C7CC3982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36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4822?fbclid=IwAR3ehmNzw0UKELox-ippD4gA-YGs0XRK1m5uUVxivcphJ2rnJKgafSTXH7U" TargetMode="External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hub/mateuszbuda_brain-segmentation-pytorch_une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hyperlink" Target="https://www.fieldtriptoolbox.org/faq/coordsys/" TargetMode="Externa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0E387-AE3B-1D7C-4FF7-8A651C25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2022/10/21 Meeting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5F9D5D-4AB6-BB13-357C-26E9B8D8A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B10907034 </a:t>
            </a:r>
            <a:r>
              <a:rPr lang="zh-TW" altLang="en-US" dirty="0"/>
              <a:t>王信舜</a:t>
            </a:r>
          </a:p>
        </p:txBody>
      </p:sp>
    </p:spTree>
    <p:extLst>
      <p:ext uri="{BB962C8B-B14F-4D97-AF65-F5344CB8AC3E}">
        <p14:creationId xmlns:p14="http://schemas.microsoft.com/office/powerpoint/2010/main" val="1334082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D4CA8-6357-9FBB-2904-B3EBEFCF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Assumption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0B47A0-FE76-63A1-8877-41D218905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15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Data Imbalance.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Dice Loss’s gradient isn’t good on False Negative.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Batch Size too small causes model stuck  at local minimum.</a:t>
            </a:r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8A72D7F4-7FF9-DE90-4BF3-4E529D54B22A}"/>
              </a:ext>
            </a:extLst>
          </p:cNvPr>
          <p:cNvSpPr txBox="1">
            <a:spLocks/>
          </p:cNvSpPr>
          <p:nvPr/>
        </p:nvSpPr>
        <p:spPr>
          <a:xfrm>
            <a:off x="838200" y="32065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/>
              <a:t>Attempt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02858FE-EA9C-6E57-E75F-99BB085787EF}"/>
              </a:ext>
            </a:extLst>
          </p:cNvPr>
          <p:cNvSpPr txBox="1">
            <a:spLocks/>
          </p:cNvSpPr>
          <p:nvPr/>
        </p:nvSpPr>
        <p:spPr>
          <a:xfrm>
            <a:off x="838200" y="4366294"/>
            <a:ext cx="10515600" cy="1681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Try Tversky Loss, Focal Tversky Loss. </a:t>
            </a:r>
            <a:r>
              <a:rPr lang="en-US" altLang="zh-TW" baseline="30000" dirty="0">
                <a:hlinkClick r:id="rId2" action="ppaction://hlinksldjump"/>
              </a:rPr>
              <a:t>[2]</a:t>
            </a:r>
            <a:endParaRPr lang="en-US" altLang="zh-TW" baseline="30000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Increase Batch Size.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Optimizer Adam (have momentum).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6058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174FE0-FF58-C3DC-66AA-A7422827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My UNET, Dice Loss, Batch Size = 10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EEA9C6-7268-6897-02E2-A570765CB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5" y="3049519"/>
            <a:ext cx="4358454" cy="27198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4936D6F-2C71-5E46-5271-51A0D6A2F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296" y="3049519"/>
            <a:ext cx="4360781" cy="271981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CDAE33B-D55B-A6B8-76FF-AA164197F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324" y="1943100"/>
            <a:ext cx="2082797" cy="473442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8CEC5A3-3B1E-E9BC-6900-F6E565228767}"/>
              </a:ext>
            </a:extLst>
          </p:cNvPr>
          <p:cNvSpPr txBox="1"/>
          <p:nvPr/>
        </p:nvSpPr>
        <p:spPr>
          <a:xfrm>
            <a:off x="591045" y="2406315"/>
            <a:ext cx="363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Average Head Dice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8A6BD7-A0EA-5567-D05F-D336292A6B63}"/>
              </a:ext>
            </a:extLst>
          </p:cNvPr>
          <p:cNvSpPr txBox="1"/>
          <p:nvPr/>
        </p:nvSpPr>
        <p:spPr>
          <a:xfrm>
            <a:off x="5468194" y="2406315"/>
            <a:ext cx="342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Single 2D Slice Dice Loss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9C2C25-8E05-76B9-DAB0-BAA562FB7CBE}"/>
              </a:ext>
            </a:extLst>
          </p:cNvPr>
          <p:cNvSpPr txBox="1"/>
          <p:nvPr/>
        </p:nvSpPr>
        <p:spPr>
          <a:xfrm>
            <a:off x="9318806" y="1447562"/>
            <a:ext cx="298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Testset</a:t>
            </a:r>
            <a:r>
              <a:rPr lang="en-US" altLang="zh-TW" dirty="0"/>
              <a:t> Model Output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7930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509B9FF8-B6F3-4D2E-7852-3962389CBFDE}"/>
              </a:ext>
            </a:extLst>
          </p:cNvPr>
          <p:cNvSpPr txBox="1"/>
          <p:nvPr/>
        </p:nvSpPr>
        <p:spPr>
          <a:xfrm>
            <a:off x="9951522" y="1923803"/>
            <a:ext cx="1656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Test Dice: 0.57131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014C9B1-87DF-4601-60D7-258C25E74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8" y="724628"/>
            <a:ext cx="9224204" cy="577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90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22D62-DF2B-B42F-B785-E4995392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References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CB083E-6907-9DC0-68E0-7718CB195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[1] Olaf </a:t>
            </a:r>
            <a:r>
              <a:rPr lang="en-US" altLang="zh-TW" dirty="0" err="1"/>
              <a:t>Ronneberger</a:t>
            </a:r>
            <a:r>
              <a:rPr lang="en-US" altLang="zh-TW" dirty="0"/>
              <a:t>, Philipp Fischer, and Thomas </a:t>
            </a:r>
            <a:r>
              <a:rPr lang="en-US" altLang="zh-TW" dirty="0" err="1"/>
              <a:t>Brox</a:t>
            </a:r>
            <a:r>
              <a:rPr lang="en-US" altLang="zh-TW" dirty="0"/>
              <a:t>, U-Net: </a:t>
            </a:r>
            <a:br>
              <a:rPr lang="en-US" altLang="zh-TW" dirty="0"/>
            </a:br>
            <a:r>
              <a:rPr lang="en-US" altLang="zh-TW" dirty="0"/>
              <a:t>      Convolutional Networks for Biomedical Image Segmentation</a:t>
            </a:r>
            <a:br>
              <a:rPr lang="en-US" altLang="zh-TW" dirty="0"/>
            </a:br>
            <a:r>
              <a:rPr lang="en-US" altLang="zh-TW" dirty="0"/>
              <a:t>      </a:t>
            </a:r>
            <a:r>
              <a:rPr lang="en-US" altLang="zh-TW" sz="1600" dirty="0">
                <a:hlinkClick r:id="rId2"/>
              </a:rPr>
              <a:t>https://arxiv.org/abs/1505.04597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dirty="0"/>
              <a:t>[2] Shruti Jadon, A survey of loss functions for semantic segmentation </a:t>
            </a:r>
            <a:br>
              <a:rPr lang="en-US" altLang="zh-TW" dirty="0"/>
            </a:br>
            <a:r>
              <a:rPr lang="en-US" altLang="zh-TW" dirty="0"/>
              <a:t>      </a:t>
            </a:r>
            <a:r>
              <a:rPr lang="en-US" altLang="zh-TW" sz="1600" dirty="0">
                <a:hlinkClick r:id="rId3"/>
              </a:rPr>
              <a:t>https://arxiv.org/abs/2006.14822?fbclid=IwAR3ehmNzw0UKELox-ippD4gA-YGs0XRK1m5uUVxivcphJ2rnJKgafSTXH7U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564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0E387-AE3B-1D7C-4FF7-8A651C25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2022/11/11 Meeting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5F9D5D-4AB6-BB13-357C-26E9B8D8A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B10907034 </a:t>
            </a:r>
            <a:r>
              <a:rPr lang="zh-TW" altLang="en-US" dirty="0"/>
              <a:t>王信舜</a:t>
            </a:r>
          </a:p>
        </p:txBody>
      </p:sp>
    </p:spTree>
    <p:extLst>
      <p:ext uri="{BB962C8B-B14F-4D97-AF65-F5344CB8AC3E}">
        <p14:creationId xmlns:p14="http://schemas.microsoft.com/office/powerpoint/2010/main" val="3963432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D0AF4F-A2DF-0E7E-9506-108C2D03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Focal Loss</a:t>
            </a:r>
            <a:endParaRPr lang="zh-TW" altLang="en-US" b="1" dirty="0"/>
          </a:p>
        </p:txBody>
      </p:sp>
      <p:pic>
        <p:nvPicPr>
          <p:cNvPr id="1028" name="Picture 4" descr="損失函數的設計(Loss Function). 一個模型學到特徵的好壞，最關鍵的點就是損失函數的設計，今天就讓我們來看看幾個DL… | by  Cinnamon AI Taiwan | Medium">
            <a:extLst>
              <a:ext uri="{FF2B5EF4-FFF2-40B4-BE49-F238E27FC236}">
                <a16:creationId xmlns:a16="http://schemas.microsoft.com/office/drawing/2014/main" id="{B5D8C5A3-7598-0949-0AD3-938396E1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421" y="1904110"/>
            <a:ext cx="8047159" cy="458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F762C58-A060-8E90-DF5C-BEBE3308557D}"/>
              </a:ext>
            </a:extLst>
          </p:cNvPr>
          <p:cNvCxnSpPr/>
          <p:nvPr/>
        </p:nvCxnSpPr>
        <p:spPr>
          <a:xfrm>
            <a:off x="1606061" y="2954219"/>
            <a:ext cx="5462954" cy="3640016"/>
          </a:xfrm>
          <a:prstGeom prst="line">
            <a:avLst/>
          </a:prstGeom>
          <a:ln w="28575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85FF6F8-D8D7-C002-714D-24FCDB7CA1A9}"/>
              </a:ext>
            </a:extLst>
          </p:cNvPr>
          <p:cNvCxnSpPr>
            <a:cxnSpLocks/>
          </p:cNvCxnSpPr>
          <p:nvPr/>
        </p:nvCxnSpPr>
        <p:spPr>
          <a:xfrm>
            <a:off x="2104289" y="4624756"/>
            <a:ext cx="8833339" cy="1506415"/>
          </a:xfrm>
          <a:prstGeom prst="line">
            <a:avLst/>
          </a:prstGeom>
          <a:ln w="28575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5B3463-0C29-A7FE-FF6F-0AD5AB075077}"/>
              </a:ext>
            </a:extLst>
          </p:cNvPr>
          <p:cNvSpPr txBox="1"/>
          <p:nvPr/>
        </p:nvSpPr>
        <p:spPr>
          <a:xfrm>
            <a:off x="3471114" y="3235490"/>
            <a:ext cx="262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Gradient of hard example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737316-8C94-6C69-E590-0CDC8F11C572}"/>
              </a:ext>
            </a:extLst>
          </p:cNvPr>
          <p:cNvSpPr txBox="1"/>
          <p:nvPr/>
        </p:nvSpPr>
        <p:spPr>
          <a:xfrm>
            <a:off x="6591275" y="3808325"/>
            <a:ext cx="255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Gradient of Easy example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D2175BC-F683-2302-6C28-B5E33BA497EA}"/>
              </a:ext>
            </a:extLst>
          </p:cNvPr>
          <p:cNvCxnSpPr/>
          <p:nvPr/>
        </p:nvCxnSpPr>
        <p:spPr>
          <a:xfrm>
            <a:off x="3962400" y="3604822"/>
            <a:ext cx="0" cy="86167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7167263-2DD5-432D-1D83-0446F951D41C}"/>
              </a:ext>
            </a:extLst>
          </p:cNvPr>
          <p:cNvCxnSpPr>
            <a:cxnSpLocks/>
          </p:cNvCxnSpPr>
          <p:nvPr/>
        </p:nvCxnSpPr>
        <p:spPr>
          <a:xfrm>
            <a:off x="7268307" y="4240803"/>
            <a:ext cx="0" cy="1186982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367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03425B-3AB2-43B3-F63E-CE4AF8D44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62" y="1810484"/>
            <a:ext cx="3235568" cy="1325563"/>
          </a:xfrm>
        </p:spPr>
        <p:txBody>
          <a:bodyPr/>
          <a:lstStyle/>
          <a:p>
            <a:r>
              <a:rPr lang="en-US" altLang="zh-TW" dirty="0"/>
              <a:t>Tversky Loss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594879-A788-2CD9-673B-AA7DC3BA1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060" y="3317925"/>
            <a:ext cx="5820587" cy="10193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A9FF2B-1AA4-8DD2-BF85-FF6771CCB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53" y="3475893"/>
            <a:ext cx="2838846" cy="790685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7314C501-111B-F4D8-2A71-976E19228813}"/>
              </a:ext>
            </a:extLst>
          </p:cNvPr>
          <p:cNvSpPr txBox="1">
            <a:spLocks/>
          </p:cNvSpPr>
          <p:nvPr/>
        </p:nvSpPr>
        <p:spPr>
          <a:xfrm>
            <a:off x="1837591" y="1986624"/>
            <a:ext cx="23973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Dice Loss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2874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0A25AD-C791-3948-6029-D44290253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Focal Tversky Loss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7F9A29-36F5-0029-3D92-56792BD42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34179"/>
            <a:ext cx="5519453" cy="383215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603E929-A394-3EE6-91DC-FA4EF9BDFA34}"/>
              </a:ext>
            </a:extLst>
          </p:cNvPr>
          <p:cNvSpPr txBox="1"/>
          <p:nvPr/>
        </p:nvSpPr>
        <p:spPr>
          <a:xfrm>
            <a:off x="1049215" y="2274277"/>
            <a:ext cx="2262554" cy="592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F728838-217D-DF41-99EC-F60E77F88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005" y="4395590"/>
            <a:ext cx="2486372" cy="82879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BDC4E5B-78DC-5CD1-1D07-36F6EC167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59275"/>
            <a:ext cx="4944165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75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87B000E-10ED-5029-8223-D67D27166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02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1A63FB2-AAB4-A8CB-B4D2-01B9F7B5C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76973"/>
              </p:ext>
            </p:extLst>
          </p:nvPr>
        </p:nvGraphicFramePr>
        <p:xfrm>
          <a:off x="235531" y="269730"/>
          <a:ext cx="11720938" cy="651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5809">
                  <a:extLst>
                    <a:ext uri="{9D8B030D-6E8A-4147-A177-3AD203B41FA5}">
                      <a16:colId xmlns:a16="http://schemas.microsoft.com/office/drawing/2014/main" val="1599614882"/>
                    </a:ext>
                  </a:extLst>
                </a:gridCol>
                <a:gridCol w="1869889">
                  <a:extLst>
                    <a:ext uri="{9D8B030D-6E8A-4147-A177-3AD203B41FA5}">
                      <a16:colId xmlns:a16="http://schemas.microsoft.com/office/drawing/2014/main" val="2986854577"/>
                    </a:ext>
                  </a:extLst>
                </a:gridCol>
                <a:gridCol w="1289320">
                  <a:extLst>
                    <a:ext uri="{9D8B030D-6E8A-4147-A177-3AD203B41FA5}">
                      <a16:colId xmlns:a16="http://schemas.microsoft.com/office/drawing/2014/main" val="2052609546"/>
                    </a:ext>
                  </a:extLst>
                </a:gridCol>
                <a:gridCol w="1289320">
                  <a:extLst>
                    <a:ext uri="{9D8B030D-6E8A-4147-A177-3AD203B41FA5}">
                      <a16:colId xmlns:a16="http://schemas.microsoft.com/office/drawing/2014/main" val="1298069596"/>
                    </a:ext>
                  </a:extLst>
                </a:gridCol>
                <a:gridCol w="1289320">
                  <a:extLst>
                    <a:ext uri="{9D8B030D-6E8A-4147-A177-3AD203B41FA5}">
                      <a16:colId xmlns:a16="http://schemas.microsoft.com/office/drawing/2014/main" val="4257298977"/>
                    </a:ext>
                  </a:extLst>
                </a:gridCol>
                <a:gridCol w="1289320">
                  <a:extLst>
                    <a:ext uri="{9D8B030D-6E8A-4147-A177-3AD203B41FA5}">
                      <a16:colId xmlns:a16="http://schemas.microsoft.com/office/drawing/2014/main" val="1581438853"/>
                    </a:ext>
                  </a:extLst>
                </a:gridCol>
                <a:gridCol w="1289320">
                  <a:extLst>
                    <a:ext uri="{9D8B030D-6E8A-4147-A177-3AD203B41FA5}">
                      <a16:colId xmlns:a16="http://schemas.microsoft.com/office/drawing/2014/main" val="148339556"/>
                    </a:ext>
                  </a:extLst>
                </a:gridCol>
                <a:gridCol w="1289320">
                  <a:extLst>
                    <a:ext uri="{9D8B030D-6E8A-4147-A177-3AD203B41FA5}">
                      <a16:colId xmlns:a16="http://schemas.microsoft.com/office/drawing/2014/main" val="4081378733"/>
                    </a:ext>
                  </a:extLst>
                </a:gridCol>
                <a:gridCol w="1289320">
                  <a:extLst>
                    <a:ext uri="{9D8B030D-6E8A-4147-A177-3AD203B41FA5}">
                      <a16:colId xmlns:a16="http://schemas.microsoft.com/office/drawing/2014/main" val="264251973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LR=</a:t>
                      </a:r>
                    </a:p>
                    <a:p>
                      <a:pPr algn="ctr"/>
                      <a:r>
                        <a:rPr lang="en-US" altLang="zh-TW" dirty="0"/>
                        <a:t>1e-4</a:t>
                      </a:r>
                      <a:endParaRPr lang="zh-TW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Loss Functions</a:t>
                      </a:r>
                      <a:endParaRPr lang="zh-TW" altLang="en-US" dirty="0"/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Evaluation Metrics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8954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Dice Coefficient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Sensitivity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Specificity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Fpr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Fnr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PPV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NPV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19637"/>
                  </a:ext>
                </a:extLst>
              </a:tr>
              <a:tr h="370840">
                <a:tc rowSpan="7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Tumor Data Only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BCE Loss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0.765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0.086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0.610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5305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Focal Loss</a:t>
                      </a:r>
                    </a:p>
                    <a:p>
                      <a:r>
                        <a:rPr lang="en-US" altLang="zh-TW" dirty="0"/>
                        <a:t>(gamma=2) 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0.835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0.942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0.058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0.703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0.999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9613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Tversky Loss</a:t>
                      </a:r>
                    </a:p>
                    <a:p>
                      <a:r>
                        <a:rPr lang="en-US" altLang="zh-TW" dirty="0"/>
                        <a:t>(beta=0.3) 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0.652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0.948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0.052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0.352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0.999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4831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Tversky Loss</a:t>
                      </a:r>
                    </a:p>
                    <a:p>
                      <a:r>
                        <a:rPr lang="en-US" altLang="zh-TW" dirty="0"/>
                        <a:t>(beta=0.7) 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0.731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0.088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0.479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6398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Dice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Loss 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0.721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0.920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0.080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0.494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7628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Focal Tversky Loss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(beta=0.3, gamma=0.75) 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0.723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0.086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0.535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77526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Focal Tversky Loss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(beta=0.7, gamma=1.33)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0.684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0.926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0.074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0.396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41899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All Data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BCE Loss 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0.782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0.853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0.999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0.001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0.147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0.945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878940"/>
                  </a:ext>
                </a:extLst>
              </a:tr>
              <a:tr h="44606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Focal Loss</a:t>
                      </a:r>
                    </a:p>
                    <a:p>
                      <a:r>
                        <a:rPr lang="en-US" altLang="zh-TW" dirty="0"/>
                        <a:t>(gamma=2) 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0.792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0.898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0.102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0.925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168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199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85C63A-DA0A-99F5-ED7D-956AAE9B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8000" b="1" dirty="0"/>
              <a:t>Model Structure</a:t>
            </a:r>
            <a:endParaRPr lang="zh-TW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536443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F594A4-0AA9-4250-F8BE-BF0A2385C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Data Augmentation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966119-6C93-E9DA-67A3-89E0551A56B9}"/>
              </a:ext>
            </a:extLst>
          </p:cNvPr>
          <p:cNvSpPr/>
          <p:nvPr/>
        </p:nvSpPr>
        <p:spPr>
          <a:xfrm>
            <a:off x="8124092" y="3241004"/>
            <a:ext cx="2708031" cy="13255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Train Set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Length = 2L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D4D50C-5F32-CE70-7F20-483636D7A2B9}"/>
              </a:ext>
            </a:extLst>
          </p:cNvPr>
          <p:cNvSpPr/>
          <p:nvPr/>
        </p:nvSpPr>
        <p:spPr>
          <a:xfrm>
            <a:off x="1969476" y="1915441"/>
            <a:ext cx="2708031" cy="13255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Original Train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Set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Length = L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7177A8-A163-565B-31B0-3B1CAD800D92}"/>
              </a:ext>
            </a:extLst>
          </p:cNvPr>
          <p:cNvSpPr/>
          <p:nvPr/>
        </p:nvSpPr>
        <p:spPr>
          <a:xfrm>
            <a:off x="1969476" y="4489938"/>
            <a:ext cx="2708031" cy="13255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Augmented Train Set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Length = L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EBC49D8-F25E-16D5-20A5-D1CC23EC570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323492" y="3241004"/>
            <a:ext cx="0" cy="1248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52F19D6F-588A-9A5C-52D6-6A26B3A8AF74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4677507" y="2578223"/>
            <a:ext cx="3446585" cy="132556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AE4CA81A-A58D-0E2C-ABCD-F0E9631F4603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677507" y="3903786"/>
            <a:ext cx="3446585" cy="12489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A044626-0AF8-919D-C81A-DA7B29D73DBC}"/>
              </a:ext>
            </a:extLst>
          </p:cNvPr>
          <p:cNvSpPr txBox="1"/>
          <p:nvPr/>
        </p:nvSpPr>
        <p:spPr>
          <a:xfrm>
            <a:off x="3393831" y="3642864"/>
            <a:ext cx="151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Augmentation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2602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950D22B-2F54-DCA8-10E8-DD3E68259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21" y="521677"/>
            <a:ext cx="10333558" cy="158345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9ABB1F3-D033-F5EB-4393-806EAF35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466" y="2105128"/>
            <a:ext cx="4283288" cy="439398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918E5C6-0774-9ADC-10D6-3FECEF8E1A9E}"/>
              </a:ext>
            </a:extLst>
          </p:cNvPr>
          <p:cNvSpPr txBox="1"/>
          <p:nvPr/>
        </p:nvSpPr>
        <p:spPr>
          <a:xfrm>
            <a:off x="929221" y="3178737"/>
            <a:ext cx="61428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水平翻轉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機率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0.5) </a:t>
            </a:r>
          </a:p>
          <a:p>
            <a:pPr marL="342900" indent="-342900"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整張圖片旋轉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(±60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機率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1)</a:t>
            </a:r>
          </a:p>
          <a:p>
            <a:pPr marL="342900" indent="-342900"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縮放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(±0.5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機率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1)</a:t>
            </a:r>
          </a:p>
          <a:p>
            <a:pPr marL="342900" indent="-342900"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像素亮度變化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(±0.2,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機率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1)</a:t>
            </a:r>
          </a:p>
          <a:p>
            <a:pPr marL="342900" indent="-342900">
              <a:buAutoNum type="arabicPeriod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Elastic Transform 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機率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0.8)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3945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58F64C-71C7-0270-C18A-39296D571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Adam, </a:t>
            </a:r>
            <a:r>
              <a:rPr lang="en-US" altLang="zh-TW" b="1" dirty="0" err="1"/>
              <a:t>lr</a:t>
            </a:r>
            <a:r>
              <a:rPr lang="en-US" altLang="zh-TW" b="1" dirty="0"/>
              <a:t>=1e-4, epochs=40</a:t>
            </a:r>
            <a:endParaRPr lang="zh-TW" altLang="en-US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FEDA62A-A298-7C33-3B8C-D456B82BCF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1406519"/>
              </p:ext>
            </p:extLst>
          </p:nvPr>
        </p:nvGraphicFramePr>
        <p:xfrm>
          <a:off x="113553" y="2466340"/>
          <a:ext cx="11842918" cy="1925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835">
                  <a:extLst>
                    <a:ext uri="{9D8B030D-6E8A-4147-A177-3AD203B41FA5}">
                      <a16:colId xmlns:a16="http://schemas.microsoft.com/office/drawing/2014/main" val="1599614882"/>
                    </a:ext>
                  </a:extLst>
                </a:gridCol>
                <a:gridCol w="1157917">
                  <a:extLst>
                    <a:ext uri="{9D8B030D-6E8A-4147-A177-3AD203B41FA5}">
                      <a16:colId xmlns:a16="http://schemas.microsoft.com/office/drawing/2014/main" val="2986854577"/>
                    </a:ext>
                  </a:extLst>
                </a:gridCol>
                <a:gridCol w="1302738">
                  <a:extLst>
                    <a:ext uri="{9D8B030D-6E8A-4147-A177-3AD203B41FA5}">
                      <a16:colId xmlns:a16="http://schemas.microsoft.com/office/drawing/2014/main" val="2052609546"/>
                    </a:ext>
                  </a:extLst>
                </a:gridCol>
                <a:gridCol w="1302738">
                  <a:extLst>
                    <a:ext uri="{9D8B030D-6E8A-4147-A177-3AD203B41FA5}">
                      <a16:colId xmlns:a16="http://schemas.microsoft.com/office/drawing/2014/main" val="1298069596"/>
                    </a:ext>
                  </a:extLst>
                </a:gridCol>
                <a:gridCol w="1302738">
                  <a:extLst>
                    <a:ext uri="{9D8B030D-6E8A-4147-A177-3AD203B41FA5}">
                      <a16:colId xmlns:a16="http://schemas.microsoft.com/office/drawing/2014/main" val="4257298977"/>
                    </a:ext>
                  </a:extLst>
                </a:gridCol>
                <a:gridCol w="1302738">
                  <a:extLst>
                    <a:ext uri="{9D8B030D-6E8A-4147-A177-3AD203B41FA5}">
                      <a16:colId xmlns:a16="http://schemas.microsoft.com/office/drawing/2014/main" val="1581438853"/>
                    </a:ext>
                  </a:extLst>
                </a:gridCol>
                <a:gridCol w="1302738">
                  <a:extLst>
                    <a:ext uri="{9D8B030D-6E8A-4147-A177-3AD203B41FA5}">
                      <a16:colId xmlns:a16="http://schemas.microsoft.com/office/drawing/2014/main" val="148339556"/>
                    </a:ext>
                  </a:extLst>
                </a:gridCol>
                <a:gridCol w="1302738">
                  <a:extLst>
                    <a:ext uri="{9D8B030D-6E8A-4147-A177-3AD203B41FA5}">
                      <a16:colId xmlns:a16="http://schemas.microsoft.com/office/drawing/2014/main" val="4081378733"/>
                    </a:ext>
                  </a:extLst>
                </a:gridCol>
                <a:gridCol w="1302738">
                  <a:extLst>
                    <a:ext uri="{9D8B030D-6E8A-4147-A177-3AD203B41FA5}">
                      <a16:colId xmlns:a16="http://schemas.microsoft.com/office/drawing/2014/main" val="264251973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LR=</a:t>
                      </a:r>
                    </a:p>
                    <a:p>
                      <a:pPr algn="ctr"/>
                      <a:r>
                        <a:rPr lang="en-US" altLang="zh-TW" dirty="0"/>
                        <a:t>1e-4</a:t>
                      </a:r>
                      <a:endParaRPr lang="zh-TW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Loss Functions</a:t>
                      </a:r>
                      <a:endParaRPr lang="zh-TW" altLang="en-US" dirty="0"/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Evaluation Metrics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8954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Dice Coefficient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Sensitivity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Specificity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Fpr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Fnr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PPV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NPV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19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Tumor Data Only,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Augmentation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Focal Loss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0.722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0.937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0.063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0.414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530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724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0E387-AE3B-1D7C-4FF7-8A651C25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2022/12/02 Meeting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5F9D5D-4AB6-BB13-357C-26E9B8D8A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B10907034 </a:t>
            </a:r>
            <a:r>
              <a:rPr lang="zh-TW" altLang="en-US" dirty="0"/>
              <a:t>王信舜</a:t>
            </a:r>
          </a:p>
        </p:txBody>
      </p:sp>
    </p:spTree>
    <p:extLst>
      <p:ext uri="{BB962C8B-B14F-4D97-AF65-F5344CB8AC3E}">
        <p14:creationId xmlns:p14="http://schemas.microsoft.com/office/powerpoint/2010/main" val="3044748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02ECC0-DD59-E634-1835-1FED13C55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Try 1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5D29B-87A7-7722-F638-7AB0B1B3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Num of epochs = 50 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 = 1e-4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Batch size = 1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function: Focal Loss(gamma=2)</a:t>
            </a:r>
          </a:p>
          <a:p>
            <a:pPr marL="457200" lvl="1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Set: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剩下的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Validation Set: Patient ID 71~140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 Set: Patient ID 1~70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3490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9CF29A-3917-D1E6-2594-01F2EDEC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Try 1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897BF4-8CBB-85D0-649A-293CA2FE1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r="8358"/>
          <a:stretch/>
        </p:blipFill>
        <p:spPr>
          <a:xfrm>
            <a:off x="6358982" y="1638659"/>
            <a:ext cx="5745095" cy="39730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C3CE712-BDB3-BB55-E6D9-2BDF17DE8E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0"/>
          <a:stretch/>
        </p:blipFill>
        <p:spPr>
          <a:xfrm>
            <a:off x="39078" y="1690688"/>
            <a:ext cx="6056922" cy="397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76715E-1294-02E6-429E-089B2E3C9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Try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655773-1BC5-67B7-604E-EFD3C7B41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Num of epochs= 100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LR decay: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起始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=0.01,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25epoch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下降原本之為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Set: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剩下的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Validation Set: Patient ID 1~70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6A43DC-C8B6-DC46-EB81-009E7AA82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05" y="2623620"/>
            <a:ext cx="5229671" cy="392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06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118978-852E-9AE9-DD84-F0F15D2D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b="1" dirty="0"/>
              <a:t>Try 2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FD190A1-9485-A6D0-9D84-34959AF56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2"/>
          <a:stretch/>
        </p:blipFill>
        <p:spPr>
          <a:xfrm>
            <a:off x="5679831" y="1690688"/>
            <a:ext cx="6261157" cy="41030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560856-A754-20D0-EA4B-891D4D46EA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4"/>
          <a:stretch/>
        </p:blipFill>
        <p:spPr>
          <a:xfrm>
            <a:off x="0" y="1758454"/>
            <a:ext cx="5914292" cy="38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35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B9F14E-F6FB-AB74-4CE5-2BDA46E7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Result</a:t>
            </a:r>
            <a:endParaRPr lang="zh-TW" altLang="en-US" b="1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8DD78F3-0AF3-4E8B-91F8-3A5124CF4E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972400"/>
              </p:ext>
            </p:extLst>
          </p:nvPr>
        </p:nvGraphicFramePr>
        <p:xfrm>
          <a:off x="838200" y="2872740"/>
          <a:ext cx="10515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05968534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70621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Dice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26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0.827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955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0.879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972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362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0E387-AE3B-1D7C-4FF7-8A651C25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2023/01/06 </a:t>
            </a:r>
            <a:r>
              <a:rPr lang="en-US" altLang="zh-TW" dirty="0"/>
              <a:t>Meeting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5F9D5D-4AB6-BB13-357C-26E9B8D8A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B10907034 </a:t>
            </a:r>
            <a:r>
              <a:rPr lang="zh-TW" altLang="en-US" dirty="0"/>
              <a:t>王信舜</a:t>
            </a:r>
          </a:p>
        </p:txBody>
      </p:sp>
    </p:spTree>
    <p:extLst>
      <p:ext uri="{BB962C8B-B14F-4D97-AF65-F5344CB8AC3E}">
        <p14:creationId xmlns:p14="http://schemas.microsoft.com/office/powerpoint/2010/main" val="136305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79702C-3B89-9E6D-AF0C-D8B48D82B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err="1"/>
              <a:t>Pytorch</a:t>
            </a:r>
            <a:r>
              <a:rPr lang="en-US" altLang="zh-TW" b="1" dirty="0"/>
              <a:t> U-NET for Brain MRI Example</a:t>
            </a:r>
            <a:endParaRPr lang="zh-TW" alt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0AB658-0BDE-99B7-46EE-A2FFE8D363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79" y="1567534"/>
            <a:ext cx="532584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43A21E0-5C26-86CA-1980-923F8FF58976}"/>
              </a:ext>
            </a:extLst>
          </p:cNvPr>
          <p:cNvSpPr txBox="1"/>
          <p:nvPr/>
        </p:nvSpPr>
        <p:spPr>
          <a:xfrm>
            <a:off x="2507354" y="6298883"/>
            <a:ext cx="779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</a:t>
            </a:r>
            <a:r>
              <a:rPr lang="en-US" altLang="zh-TW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https://pytorch.org/hub/mateuszbuda_brain-segmentation-pytorch_unet/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2760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39B946-1242-0338-2B23-01575FBC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993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/>
              <a:t>Dice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F0EE1F8-10AD-577E-C849-F6C120A1C3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8642221"/>
              </p:ext>
            </p:extLst>
          </p:nvPr>
        </p:nvGraphicFramePr>
        <p:xfrm>
          <a:off x="838200" y="2786380"/>
          <a:ext cx="10515600" cy="1833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1707923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4972548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24043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Model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Unet</a:t>
                      </a:r>
                      <a:r>
                        <a:rPr lang="en-US" altLang="zh-TW" dirty="0"/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/>
                        <a:t>24 channels,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/>
                        <a:t>trained in Dim=128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/>
                        <a:t>With </a:t>
                      </a:r>
                      <a:r>
                        <a:rPr lang="en-US" altLang="zh-TW" dirty="0" err="1"/>
                        <a:t>StepLR</a:t>
                      </a:r>
                      <a:endParaRPr lang="en-US" altLang="zh-TW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/>
                        <a:t>saved in original size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Tigerbx</a:t>
                      </a:r>
                      <a:r>
                        <a:rPr lang="en-US" altLang="zh-TW" dirty="0"/>
                        <a:t> 1.8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93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Dice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Score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0.753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0.798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892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051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483ACEF-AB83-2A70-BCA1-FF9401BE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16" y="2134327"/>
            <a:ext cx="3031580" cy="360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38A6DBE-EEBF-E8DF-8CCC-5B5B8AE9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740" y="2134327"/>
            <a:ext cx="2841491" cy="360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BA83B83-8C81-D54B-AC44-92684311A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175" y="2134327"/>
            <a:ext cx="3071503" cy="3600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1E1C7B01-BF01-16C9-28FE-AFE16ED2390A}"/>
              </a:ext>
            </a:extLst>
          </p:cNvPr>
          <p:cNvSpPr txBox="1"/>
          <p:nvPr/>
        </p:nvSpPr>
        <p:spPr>
          <a:xfrm>
            <a:off x="863077" y="1556266"/>
            <a:ext cx="223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Candi123 label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EF8B09-94C2-E230-4876-2135C7C8ED43}"/>
              </a:ext>
            </a:extLst>
          </p:cNvPr>
          <p:cNvSpPr txBox="1"/>
          <p:nvPr/>
        </p:nvSpPr>
        <p:spPr>
          <a:xfrm>
            <a:off x="4980071" y="1556266"/>
            <a:ext cx="223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tigerbx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9E6345-4E8C-E6B9-8733-7423F7FBF76E}"/>
              </a:ext>
            </a:extLst>
          </p:cNvPr>
          <p:cNvSpPr txBox="1"/>
          <p:nvPr/>
        </p:nvSpPr>
        <p:spPr>
          <a:xfrm>
            <a:off x="9183997" y="1556266"/>
            <a:ext cx="223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My </a:t>
            </a:r>
            <a:r>
              <a:rPr lang="en-US" altLang="zh-TW" dirty="0" err="1"/>
              <a:t>Unet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3585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0E387-AE3B-1D7C-4FF7-8A651C25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2023/02/24 Meeting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5F9D5D-4AB6-BB13-357C-26E9B8D8A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B10907034 </a:t>
            </a:r>
            <a:r>
              <a:rPr lang="zh-TW" altLang="en-US" dirty="0"/>
              <a:t>王信舜</a:t>
            </a:r>
          </a:p>
        </p:txBody>
      </p:sp>
    </p:spTree>
    <p:extLst>
      <p:ext uri="{BB962C8B-B14F-4D97-AF65-F5344CB8AC3E}">
        <p14:creationId xmlns:p14="http://schemas.microsoft.com/office/powerpoint/2010/main" val="3248653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0E387-AE3B-1D7C-4FF7-8A651C25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Generative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521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1858B59-30B1-44B7-646A-50BDCE8D9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31" y="1706349"/>
            <a:ext cx="10476737" cy="442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37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18DD44-04E6-9100-D9BF-60739B82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Linear Transform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221D4D-15DB-5523-60C8-58C14DC6F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045" y="2260389"/>
            <a:ext cx="6026491" cy="220446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670334-FBC8-52ED-6C96-988B0258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25" y="2162284"/>
            <a:ext cx="5377320" cy="10836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587A1BE-760C-5C78-814A-1FACB7A46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948040" cy="132556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241C936-2663-155B-2356-8D7E12EC3338}"/>
              </a:ext>
            </a:extLst>
          </p:cNvPr>
          <p:cNvSpPr/>
          <p:nvPr/>
        </p:nvSpPr>
        <p:spPr>
          <a:xfrm>
            <a:off x="622170" y="3912124"/>
            <a:ext cx="2903455" cy="301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1044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6C7580-DDCF-5EF3-FB20-08BB27A7A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167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Scaling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0C22A8-FAAC-7BF4-1200-4B6D36F0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1" y="1706730"/>
            <a:ext cx="5898419" cy="196122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7B61D5C-6E56-F549-406C-868B9F6B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030" y="1891855"/>
            <a:ext cx="5507916" cy="29818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037C15-63C3-8036-EB17-D99465C2D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03" y="4024997"/>
            <a:ext cx="5673498" cy="157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60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CBB814-7A18-2E37-B116-58825206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Rotation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16E76A-3354-76DB-88B3-75E9389F6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36" y="4760700"/>
            <a:ext cx="4857840" cy="135194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299C82A-AD61-BDC6-3926-A5C4BB1B0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36" y="1421326"/>
            <a:ext cx="4732895" cy="146494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D261B1B-7EFB-29F3-2A11-FCDBED99C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36" y="3155568"/>
            <a:ext cx="4878965" cy="146484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E1F3ED1-F7B2-EF97-3ECE-745942776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726" y="2007909"/>
            <a:ext cx="5597902" cy="328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84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A5783F7-F64B-809D-D91F-711D1959B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83" y="624453"/>
            <a:ext cx="4982572" cy="26705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8E4974-542D-9236-6BE6-995D8BC8B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012" y="3167463"/>
            <a:ext cx="2430966" cy="267051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67FA4D9-28AC-B45E-11AB-9FBB62A67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783" y="3226495"/>
            <a:ext cx="2548229" cy="2611483"/>
          </a:xfrm>
          <a:prstGeom prst="rect">
            <a:avLst/>
          </a:prstGeom>
        </p:spPr>
      </p:pic>
      <p:pic>
        <p:nvPicPr>
          <p:cNvPr id="4" name="Picture 2" descr="How are the different head and MRI coordinate systems defined? - FieldTrip  toolbox">
            <a:hlinkClick r:id="rId5"/>
            <a:extLst>
              <a:ext uri="{FF2B5EF4-FFF2-40B4-BE49-F238E27FC236}">
                <a16:creationId xmlns:a16="http://schemas.microsoft.com/office/drawing/2014/main" id="{69C384DB-3F09-780E-6741-027CA3515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45" y="1009729"/>
            <a:ext cx="4460315" cy="431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1070352-79E7-AF9B-58BE-45F3599E44D6}"/>
              </a:ext>
            </a:extLst>
          </p:cNvPr>
          <p:cNvSpPr txBox="1"/>
          <p:nvPr/>
        </p:nvSpPr>
        <p:spPr>
          <a:xfrm>
            <a:off x="1353825" y="5321889"/>
            <a:ext cx="4694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linkClick r:id="rId5"/>
              </a:rPr>
              <a:t>https://www.fieldtriptoolbox.org/faq/coordsys/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E72BA9-C581-04E8-9650-63F9ED39E9AC}"/>
              </a:ext>
            </a:extLst>
          </p:cNvPr>
          <p:cNvSpPr txBox="1"/>
          <p:nvPr/>
        </p:nvSpPr>
        <p:spPr>
          <a:xfrm>
            <a:off x="5017905" y="3685880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160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26DAF0-3835-FBFE-63A5-3EFF75273ACA}"/>
              </a:ext>
            </a:extLst>
          </p:cNvPr>
          <p:cNvSpPr txBox="1"/>
          <p:nvPr/>
        </p:nvSpPr>
        <p:spPr>
          <a:xfrm>
            <a:off x="3250527" y="934315"/>
            <a:ext cx="82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256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3BAA340-323C-FE72-DA06-14B7F09B367A}"/>
              </a:ext>
            </a:extLst>
          </p:cNvPr>
          <p:cNvSpPr txBox="1"/>
          <p:nvPr/>
        </p:nvSpPr>
        <p:spPr>
          <a:xfrm flipH="1">
            <a:off x="379324" y="3474620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74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B4665B-1220-42F2-3B17-A95A1877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影像非正方形變形問題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2FBF2A-DADD-1CCC-62FB-9BE2D05E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98" y="2907776"/>
            <a:ext cx="4214567" cy="26351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446886-FB1A-08B8-0D8A-289E20496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520" y="2817038"/>
            <a:ext cx="4283911" cy="2816587"/>
          </a:xfrm>
          <a:prstGeom prst="rect">
            <a:avLst/>
          </a:prstGeom>
        </p:spPr>
      </p:pic>
      <p:sp>
        <p:nvSpPr>
          <p:cNvPr id="8" name="箭號: 弧形右彎 7">
            <a:extLst>
              <a:ext uri="{FF2B5EF4-FFF2-40B4-BE49-F238E27FC236}">
                <a16:creationId xmlns:a16="http://schemas.microsoft.com/office/drawing/2014/main" id="{056AD22F-19F7-28D6-0203-2CDDAB934911}"/>
              </a:ext>
            </a:extLst>
          </p:cNvPr>
          <p:cNvSpPr/>
          <p:nvPr/>
        </p:nvSpPr>
        <p:spPr>
          <a:xfrm rot="5400000">
            <a:off x="5379563" y="2868656"/>
            <a:ext cx="1432874" cy="2318993"/>
          </a:xfrm>
          <a:prstGeom prst="curvedRightArrow">
            <a:avLst>
              <a:gd name="adj1" fmla="val 25000"/>
              <a:gd name="adj2" fmla="val 31460"/>
              <a:gd name="adj3" fmla="val 157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9A02AAF-9204-52A3-7068-6E1D07188936}"/>
              </a:ext>
            </a:extLst>
          </p:cNvPr>
          <p:cNvSpPr txBox="1"/>
          <p:nvPr/>
        </p:nvSpPr>
        <p:spPr>
          <a:xfrm>
            <a:off x="5449479" y="4468305"/>
            <a:ext cx="1293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逆時針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旋轉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71325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97DB3A-E66A-4CD1-18F1-1A432771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My U-NET from paper </a:t>
            </a:r>
            <a:r>
              <a:rPr lang="en-US" altLang="zh-TW" b="1" baseline="30000" dirty="0">
                <a:hlinkClick r:id="rId2" action="ppaction://hlinksldjump"/>
              </a:rPr>
              <a:t>[1]</a:t>
            </a:r>
            <a:endParaRPr lang="zh-TW" altLang="en-US" b="1" baseline="30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FFE8496-F7BB-38AE-C086-6035DA6A4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6208" y="1587214"/>
            <a:ext cx="6399583" cy="4451579"/>
          </a:xfrm>
        </p:spPr>
      </p:pic>
    </p:spTree>
    <p:extLst>
      <p:ext uri="{BB962C8B-B14F-4D97-AF65-F5344CB8AC3E}">
        <p14:creationId xmlns:p14="http://schemas.microsoft.com/office/powerpoint/2010/main" val="3742959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391713-DE8C-E4BA-FDC7-BD68450F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解決方法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到三個維度等長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正方體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810903-D2E6-9B4D-398D-7FD97EFD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983" y="2366184"/>
            <a:ext cx="2891285" cy="31956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9C5307A-51E5-E788-95B9-F55D07CF3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848" y="2366184"/>
            <a:ext cx="3137170" cy="344630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ACCDFFB-DF57-4355-E0A3-185831D8441D}"/>
              </a:ext>
            </a:extLst>
          </p:cNvPr>
          <p:cNvSpPr txBox="1"/>
          <p:nvPr/>
        </p:nvSpPr>
        <p:spPr>
          <a:xfrm>
            <a:off x="2579946" y="1797601"/>
            <a:ext cx="1688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3C81D5D-432E-FB79-7B31-9EE332756385}"/>
              </a:ext>
            </a:extLst>
          </p:cNvPr>
          <p:cNvSpPr txBox="1"/>
          <p:nvPr/>
        </p:nvSpPr>
        <p:spPr>
          <a:xfrm>
            <a:off x="7923195" y="1797602"/>
            <a:ext cx="1688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</a:p>
        </p:txBody>
      </p:sp>
    </p:spTree>
    <p:extLst>
      <p:ext uri="{BB962C8B-B14F-4D97-AF65-F5344CB8AC3E}">
        <p14:creationId xmlns:p14="http://schemas.microsoft.com/office/powerpoint/2010/main" val="3014504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69889-9BA6-807E-216B-F7F7B214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軸旋轉輸出結果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2D2D80-36D4-9AE8-649B-B38F46D9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997" y="1619696"/>
            <a:ext cx="4314850" cy="23369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61EA8D9-8C22-54EB-A5B1-48C418E76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655" y="4155881"/>
            <a:ext cx="4438192" cy="233699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7A8087D-5BB6-26ED-08DB-B8B8E792A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373" y="2907503"/>
            <a:ext cx="4152427" cy="233699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D088F11-E9ED-8162-C07D-A8D082CB64A9}"/>
              </a:ext>
            </a:extLst>
          </p:cNvPr>
          <p:cNvSpPr txBox="1"/>
          <p:nvPr/>
        </p:nvSpPr>
        <p:spPr>
          <a:xfrm>
            <a:off x="8820386" y="241886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D003BFE-FD92-2A6C-9529-888A2DFD4B06}"/>
              </a:ext>
            </a:extLst>
          </p:cNvPr>
          <p:cNvSpPr txBox="1"/>
          <p:nvPr/>
        </p:nvSpPr>
        <p:spPr>
          <a:xfrm>
            <a:off x="538152" y="505983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6A11C17-5D1F-536D-D0A4-5EBF916DF9A1}"/>
              </a:ext>
            </a:extLst>
          </p:cNvPr>
          <p:cNvSpPr txBox="1"/>
          <p:nvPr/>
        </p:nvSpPr>
        <p:spPr>
          <a:xfrm>
            <a:off x="552290" y="24950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</a:t>
            </a:r>
          </a:p>
        </p:txBody>
      </p:sp>
    </p:spTree>
    <p:extLst>
      <p:ext uri="{BB962C8B-B14F-4D97-AF65-F5344CB8AC3E}">
        <p14:creationId xmlns:p14="http://schemas.microsoft.com/office/powerpoint/2010/main" val="2796904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C28542-FCC9-227A-AC24-AB3DD94D4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Shear</a:t>
            </a:r>
            <a:endParaRPr lang="zh-TW" altLang="en-US" dirty="0"/>
          </a:p>
        </p:txBody>
      </p:sp>
      <p:pic>
        <p:nvPicPr>
          <p:cNvPr id="1026" name="Picture 2" descr="3D Shear Notation - Developers - SketchUp Community">
            <a:extLst>
              <a:ext uri="{FF2B5EF4-FFF2-40B4-BE49-F238E27FC236}">
                <a16:creationId xmlns:a16="http://schemas.microsoft.com/office/drawing/2014/main" id="{29200220-C3EF-E6CF-7AEB-CCF8B547A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231" y="1672082"/>
            <a:ext cx="3812356" cy="223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245B7FB-E16B-1E1A-921B-09FA4BB4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72" y="4070841"/>
            <a:ext cx="4333315" cy="21929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B2FBC9-0BDD-65F9-3C6D-4E271B115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003" y="1893980"/>
            <a:ext cx="5269838" cy="405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99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618CCD-D0A3-08FA-ECF2-8F5F099B1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Combine Transforms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E9730A-3609-53E5-1343-9B5C92DEE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25" y="1909793"/>
            <a:ext cx="9761349" cy="292581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2358066-4825-84F8-4920-3F24A212A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56" y="4891865"/>
            <a:ext cx="11566689" cy="7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3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68313-FCC5-9F15-4998-F8E4C59E6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Translation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BEF9C3-64F4-2D2F-03D0-6AA26FFDA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91" y="1690688"/>
            <a:ext cx="4266086" cy="193497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00AF384-E9E5-3510-F4B9-5E40A0A50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295" y="2376121"/>
            <a:ext cx="5298417" cy="28529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2733303-22D2-BD41-DE78-30607B0EB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88" y="4228422"/>
            <a:ext cx="5825051" cy="16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65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872B11-0EE9-903D-92DB-1C727C72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加入 </a:t>
            </a:r>
            <a:r>
              <a:rPr lang="en-US" altLang="zh-TW" dirty="0"/>
              <a:t>Translation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C88C9B-85C7-6552-2AAB-1B00D8531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65" y="2041529"/>
            <a:ext cx="7053870" cy="26575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10D5D8D-4E5C-97E5-862D-4CE7635F6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979" y="4930757"/>
            <a:ext cx="8824042" cy="13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44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44CD7-AE83-5646-00E9-0939D2648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Non-linear Deform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F1D7D3-C9AB-6DB7-1039-82C4E0DC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2" y="2087863"/>
            <a:ext cx="7370805" cy="31157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573B34E-7348-F4BE-5410-68A7A694D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755" y="2439910"/>
            <a:ext cx="3405661" cy="170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84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D5B4F73-A59F-FC61-1F46-723569268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2" y="1590418"/>
            <a:ext cx="11793596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38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149932-221D-E32E-07AA-EB4BCD86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Integrate: “Scale-and-Square” Method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528A374-8FEE-2EC0-F7DC-8875402FE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94" y="1690688"/>
            <a:ext cx="7488612" cy="430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23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EB534EA-ECC6-E070-95E3-D068F1F4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29" y="2053069"/>
            <a:ext cx="11639743" cy="3650148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EB688B94-9D36-58A0-0B6B-FA262289C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710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看不懂</a:t>
            </a:r>
          </a:p>
        </p:txBody>
      </p:sp>
      <p:sp>
        <p:nvSpPr>
          <p:cNvPr id="2" name="笑臉 1">
            <a:extLst>
              <a:ext uri="{FF2B5EF4-FFF2-40B4-BE49-F238E27FC236}">
                <a16:creationId xmlns:a16="http://schemas.microsoft.com/office/drawing/2014/main" id="{A9954955-A8B5-F4B2-DEDB-7E15A72D7DCB}"/>
              </a:ext>
            </a:extLst>
          </p:cNvPr>
          <p:cNvSpPr/>
          <p:nvPr/>
        </p:nvSpPr>
        <p:spPr>
          <a:xfrm>
            <a:off x="7139354" y="592016"/>
            <a:ext cx="685800" cy="691662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771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C83ABB-F045-09C8-FEC6-3AEC3FF5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Performance Test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9378E-09E8-142E-93AB-9F5E30D7F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/>
              <a:t>Condiction</a:t>
            </a:r>
            <a:r>
              <a:rPr lang="en-US" altLang="zh-TW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Learning Rate = 1e-2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Batch Size = 1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Number of Epochs = 20</a:t>
            </a:r>
          </a:p>
        </p:txBody>
      </p:sp>
    </p:spTree>
    <p:extLst>
      <p:ext uri="{BB962C8B-B14F-4D97-AF65-F5344CB8AC3E}">
        <p14:creationId xmlns:p14="http://schemas.microsoft.com/office/powerpoint/2010/main" val="3042985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CDBFF4-190C-4BE4-5E79-2F840959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3D Result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53BA0F-843A-2EEA-4F58-B79AC52ED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417" y="1690688"/>
            <a:ext cx="9005167" cy="494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4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EE0CB2-8901-FE28-FB2C-FB8C199A3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GMM Sampling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83182A-9027-9546-4C1E-6FDB263E1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6" y="2481715"/>
            <a:ext cx="6329114" cy="318379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E2F9D2A-8382-CA26-B527-F2EA9E86D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016" y="2575850"/>
            <a:ext cx="5076538" cy="215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15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8B992ED-8B9F-C8A1-6467-75B0A11E6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213" y="3429000"/>
            <a:ext cx="5723572" cy="29750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1D6DEDB-B298-9410-12BC-F25008AFA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96" y="280448"/>
            <a:ext cx="8399607" cy="297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35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19EE2A-B9A5-F264-2108-F279D5C1C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Bias field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3EB26B-6F68-660F-7312-800B28FCA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80" y="2239874"/>
            <a:ext cx="6121032" cy="26997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28A8C2F-DD64-FC39-8AD9-A86AE5827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912" y="2160391"/>
            <a:ext cx="5486767" cy="24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33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E1BF4B7-C1BA-E902-9176-5737CFC6A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71" y="279099"/>
            <a:ext cx="11358026" cy="242639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AA33FB7-1844-8CD9-41A6-EA377C877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002" y="3033073"/>
            <a:ext cx="6426164" cy="333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816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819DB-93B6-9B55-06FE-BD5D0E2A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Intensity augmentation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0AA14D-33C3-9534-6D93-5C14FD4F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88" y="2284575"/>
            <a:ext cx="6654598" cy="25702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32EB151-B817-F635-CF38-FEE9DB5CF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709" y="2507871"/>
            <a:ext cx="446313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2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E921BEB-65D5-201A-6356-19C5212D0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99" y="1328139"/>
            <a:ext cx="10779287" cy="14810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DF4CFB4-EE13-9F87-6D1E-051E9686D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327" y="3129699"/>
            <a:ext cx="6861346" cy="329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2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0D58D1-7102-2E6B-D57C-C29573AB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Simulation of resolution variability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B5314D-30A2-F2B2-D788-DC826438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99" y="1877065"/>
            <a:ext cx="5911868" cy="9738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B61CB30-7D04-DE11-94E2-82A404FE2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99" y="2943029"/>
            <a:ext cx="5786727" cy="32011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71C2B24-5518-286C-719B-DB7ACDC7E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513" y="2530409"/>
            <a:ext cx="3108277" cy="25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416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805A3BD-77C3-2A06-1421-4E5F70E4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95" y="881184"/>
            <a:ext cx="9193791" cy="493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215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75B3A9A-23EA-7EBA-1B30-0DB50CC1F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77" y="1874564"/>
            <a:ext cx="11492047" cy="310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52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DBE79C-562E-D94C-9ED5-08A0375D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Evaluate Metrics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9773BB7-8CD6-BC5D-FB6B-7C9EB96EB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/>
                  <a:t>Average Head Dice Coefficient:</a:t>
                </a:r>
              </a:p>
              <a:p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Head Dice Coefficient = </a:t>
                </a:r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Average Head Dice Coefficient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𝐻𝑒𝑎𝑑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𝐷𝑖𝑐𝑒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𝐶𝑜𝑒𝑓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𝐻𝑒𝑎𝑑𝑠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9773BB7-8CD6-BC5D-FB6B-7C9EB96EB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A2C9965E-9F45-E548-78E6-DE8B4555C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782" y="2430978"/>
            <a:ext cx="2337921" cy="149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386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F2FEA-DA40-3D42-E40C-E3C4C7442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參數值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11CED0-37CA-F5C4-9CBE-E9ACC6DF5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75" y="2273385"/>
            <a:ext cx="10818131" cy="837459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27B815B-97DD-8BA4-FD97-3D86E74511F8}"/>
              </a:ext>
            </a:extLst>
          </p:cNvPr>
          <p:cNvCxnSpPr/>
          <p:nvPr/>
        </p:nvCxnSpPr>
        <p:spPr>
          <a:xfrm>
            <a:off x="3921551" y="2705493"/>
            <a:ext cx="1329179" cy="2073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5C41BC-AC2D-AA1C-3C44-F4446E007608}"/>
              </a:ext>
            </a:extLst>
          </p:cNvPr>
          <p:cNvCxnSpPr>
            <a:cxnSpLocks/>
          </p:cNvCxnSpPr>
          <p:nvPr/>
        </p:nvCxnSpPr>
        <p:spPr>
          <a:xfrm flipV="1">
            <a:off x="3921551" y="2705493"/>
            <a:ext cx="1329179" cy="2301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22A7C1E-46FB-D66B-D197-A115F4DD8084}"/>
              </a:ext>
            </a:extLst>
          </p:cNvPr>
          <p:cNvCxnSpPr/>
          <p:nvPr/>
        </p:nvCxnSpPr>
        <p:spPr>
          <a:xfrm>
            <a:off x="5740923" y="2957657"/>
            <a:ext cx="0" cy="7164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B60CBA-B174-1BE3-71F1-F6E76DEE5E77}"/>
              </a:ext>
            </a:extLst>
          </p:cNvPr>
          <p:cNvSpPr txBox="1"/>
          <p:nvPr/>
        </p:nvSpPr>
        <p:spPr>
          <a:xfrm>
            <a:off x="5243659" y="3700022"/>
            <a:ext cx="99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-0.3  0.3</a:t>
            </a:r>
            <a:endParaRPr lang="zh-TW" altLang="en-US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22DC1DC-3556-1094-2793-5A3E13F074D6}"/>
              </a:ext>
            </a:extLst>
          </p:cNvPr>
          <p:cNvCxnSpPr/>
          <p:nvPr/>
        </p:nvCxnSpPr>
        <p:spPr>
          <a:xfrm>
            <a:off x="5420412" y="2941163"/>
            <a:ext cx="6567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98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D1021C-3A62-1D04-7D35-027B7C34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輸出結果比較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57DA00-69B9-EF1D-D400-F4CB0F2AA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7800"/>
            <a:ext cx="9954976" cy="219258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8F18A6A-C92D-F8DC-F3DF-A90C3CBC3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77501"/>
            <a:ext cx="1008838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6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42C73F2-0C16-05F8-EE35-FE093D14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417" y="0"/>
            <a:ext cx="7491167" cy="374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115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F3F75E-CCD2-1EB5-F459-E349D04B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訓練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69FA4D-6B5C-F56B-A8C3-E7ED6E94D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First layer counts 24 feature maps </a:t>
            </a:r>
            <a:r>
              <a:rPr lang="en-US" altLang="zh-TW" dirty="0" err="1"/>
              <a:t>Unet</a:t>
            </a:r>
            <a:endParaRPr lang="en-US" altLang="zh-TW" dirty="0"/>
          </a:p>
          <a:p>
            <a:r>
              <a:rPr lang="en-US" altLang="zh-TW" dirty="0"/>
              <a:t>Adam optimizer</a:t>
            </a:r>
          </a:p>
          <a:p>
            <a:r>
              <a:rPr lang="en-US" altLang="zh-TW" dirty="0"/>
              <a:t>Learning rate 10</a:t>
            </a:r>
            <a:r>
              <a:rPr lang="en-US" altLang="zh-TW" baseline="30000" dirty="0"/>
              <a:t>-4</a:t>
            </a:r>
          </a:p>
          <a:p>
            <a:r>
              <a:rPr lang="en-US" altLang="zh-TW" dirty="0"/>
              <a:t>Batch size 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93549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0B23B8C-B61E-1A0A-B6FA-A2E3FD3BB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3"/>
          <a:stretch/>
        </p:blipFill>
        <p:spPr>
          <a:xfrm>
            <a:off x="6357371" y="1181635"/>
            <a:ext cx="5545015" cy="45861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37AD32E-EE4E-1890-8D24-55B3A1785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3"/>
          <a:stretch/>
        </p:blipFill>
        <p:spPr>
          <a:xfrm>
            <a:off x="472522" y="1278885"/>
            <a:ext cx="5688092" cy="458612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4D994EC-FD3C-A448-8223-136649F94C37}"/>
              </a:ext>
            </a:extLst>
          </p:cNvPr>
          <p:cNvSpPr txBox="1"/>
          <p:nvPr/>
        </p:nvSpPr>
        <p:spPr>
          <a:xfrm>
            <a:off x="7696200" y="410308"/>
            <a:ext cx="266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Ground Truth Label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D63E766-64CF-0ABC-497A-6B41DD51D45D}"/>
              </a:ext>
            </a:extLst>
          </p:cNvPr>
          <p:cNvSpPr txBox="1"/>
          <p:nvPr/>
        </p:nvSpPr>
        <p:spPr>
          <a:xfrm>
            <a:off x="1803091" y="410363"/>
            <a:ext cx="266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Model Output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73D9726-24F3-E3F1-BF5C-2E286B8150FA}"/>
              </a:ext>
            </a:extLst>
          </p:cNvPr>
          <p:cNvSpPr/>
          <p:nvPr/>
        </p:nvSpPr>
        <p:spPr>
          <a:xfrm>
            <a:off x="662354" y="1278885"/>
            <a:ext cx="762000" cy="6495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E9DE58D-7A85-B59C-6E35-D7EED947ED5D}"/>
              </a:ext>
            </a:extLst>
          </p:cNvPr>
          <p:cNvSpPr/>
          <p:nvPr/>
        </p:nvSpPr>
        <p:spPr>
          <a:xfrm>
            <a:off x="6529754" y="1181635"/>
            <a:ext cx="762000" cy="6495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5010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B186315-A099-DC0F-7279-04036A633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94" y="2320203"/>
            <a:ext cx="6402458" cy="252059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C7D1C9-0F01-4DE5-16A2-E2C6EBCCA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445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96E21-A20A-DDEA-657F-63A225D00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VMware</a:t>
            </a:r>
            <a:r>
              <a:rPr lang="zh-TW" altLang="en-US" dirty="0"/>
              <a:t>虛擬機安裝</a:t>
            </a:r>
            <a:r>
              <a:rPr lang="en-US" altLang="zh-TW" dirty="0"/>
              <a:t>Ubuntu20.4 </a:t>
            </a:r>
            <a:r>
              <a:rPr lang="en-US" altLang="zh-TW" dirty="0" err="1"/>
              <a:t>Freesurfer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BB9F06-46E1-AEBF-5DAA-DDC66E33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" y="1696064"/>
            <a:ext cx="10515600" cy="5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449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924FF-1FB1-222E-1877-4A8EDFDC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待解決問題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0A3E0B-417F-8B64-13DD-29EC508AF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Non-linear deform: stationary vector field </a:t>
            </a:r>
            <a:r>
              <a:rPr lang="zh-TW" altLang="en-US" dirty="0"/>
              <a:t>的 </a:t>
            </a:r>
            <a:r>
              <a:rPr lang="en-US" altLang="zh-TW" dirty="0"/>
              <a:t>Integrate</a:t>
            </a:r>
          </a:p>
          <a:p>
            <a:r>
              <a:rPr lang="zh-TW" altLang="en-US" dirty="0"/>
              <a:t>用</a:t>
            </a:r>
            <a:r>
              <a:rPr lang="en-US" altLang="zh-TW" dirty="0" err="1"/>
              <a:t>freesurfer</a:t>
            </a:r>
            <a:r>
              <a:rPr lang="zh-TW" altLang="en-US" dirty="0"/>
              <a:t>產生更多</a:t>
            </a:r>
            <a:r>
              <a:rPr lang="en-US" altLang="zh-TW" dirty="0"/>
              <a:t>training data</a:t>
            </a:r>
          </a:p>
          <a:p>
            <a:r>
              <a:rPr lang="en-US" altLang="zh-TW" dirty="0" err="1"/>
              <a:t>Downsample</a:t>
            </a:r>
            <a:r>
              <a:rPr lang="zh-TW" altLang="en-US" dirty="0"/>
              <a:t>的</a:t>
            </a:r>
            <a:r>
              <a:rPr lang="en-US" altLang="zh-TW" dirty="0"/>
              <a:t>Gaussian Blur kernel</a:t>
            </a:r>
            <a:r>
              <a:rPr lang="zh-TW" altLang="en-US" dirty="0"/>
              <a:t>大小不確定</a:t>
            </a:r>
            <a:endParaRPr lang="en-US" altLang="zh-TW" dirty="0"/>
          </a:p>
          <a:p>
            <a:r>
              <a:rPr lang="zh-TW" altLang="en-US" dirty="0"/>
              <a:t>用</a:t>
            </a:r>
            <a:r>
              <a:rPr lang="en-US" altLang="zh-TW" dirty="0"/>
              <a:t>Paper</a:t>
            </a:r>
            <a:r>
              <a:rPr lang="zh-TW" altLang="en-US" dirty="0"/>
              <a:t>給的</a:t>
            </a:r>
            <a:r>
              <a:rPr lang="en-US" altLang="zh-TW" dirty="0" err="1"/>
              <a:t>RandomGammaTrasnform</a:t>
            </a:r>
            <a:r>
              <a:rPr lang="zh-TW" altLang="en-US" dirty="0"/>
              <a:t>的</a:t>
            </a:r>
            <a:r>
              <a:rPr lang="en-US" altLang="zh-TW" dirty="0" err="1"/>
              <a:t>simga</a:t>
            </a:r>
            <a:r>
              <a:rPr lang="zh-TW" altLang="en-US" dirty="0"/>
              <a:t>出來的雜訊很大</a:t>
            </a:r>
            <a:endParaRPr lang="en-US" altLang="zh-TW" dirty="0"/>
          </a:p>
          <a:p>
            <a:r>
              <a:rPr lang="zh-TW" altLang="en-US" dirty="0"/>
              <a:t>嘗試其他</a:t>
            </a:r>
            <a:r>
              <a:rPr lang="en-US" altLang="zh-TW" dirty="0"/>
              <a:t>model, loss</a:t>
            </a:r>
          </a:p>
        </p:txBody>
      </p:sp>
    </p:spTree>
    <p:extLst>
      <p:ext uri="{BB962C8B-B14F-4D97-AF65-F5344CB8AC3E}">
        <p14:creationId xmlns:p14="http://schemas.microsoft.com/office/powerpoint/2010/main" val="342492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9A6CB-9CA1-0FAE-B582-2D24710AC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Test Result  (</a:t>
            </a:r>
            <a:r>
              <a:rPr lang="en-US" altLang="zh-TW" b="1" dirty="0" err="1"/>
              <a:t>PyTorch</a:t>
            </a:r>
            <a:r>
              <a:rPr lang="en-US" altLang="zh-TW" b="1" dirty="0"/>
              <a:t> UNET Example)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541475-7D8C-4795-DAE6-0DD6008E3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637" y="1769422"/>
            <a:ext cx="2148445" cy="5138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dirty="0"/>
              <a:t>Adam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11A21C-E3A4-7BF3-7103-8CC786E4B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71" y="2527395"/>
            <a:ext cx="4835778" cy="294119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6264986-3BA4-3590-34AC-27BAB658C75E}"/>
              </a:ext>
            </a:extLst>
          </p:cNvPr>
          <p:cNvSpPr txBox="1"/>
          <p:nvPr/>
        </p:nvSpPr>
        <p:spPr>
          <a:xfrm>
            <a:off x="7708450" y="1769422"/>
            <a:ext cx="2761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SGD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2CD578-1C8B-8CDD-DB18-AE3C854C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109" y="2527395"/>
            <a:ext cx="4773694" cy="294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13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45686-6C15-0BE7-689A-11C4E7DB9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Test Result  (UNET from Paper)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C4C8D9F-12BC-7627-917E-BE786B77F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7990" y="2047647"/>
            <a:ext cx="2148445" cy="5138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dirty="0"/>
              <a:t>Adam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020D3A4-C11F-BFB9-858C-3349B895F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42" y="2918421"/>
            <a:ext cx="4848342" cy="301792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C7A0C82-FDC0-5795-64E7-AB0FA430CD70}"/>
              </a:ext>
            </a:extLst>
          </p:cNvPr>
          <p:cNvSpPr txBox="1"/>
          <p:nvPr/>
        </p:nvSpPr>
        <p:spPr>
          <a:xfrm>
            <a:off x="7881460" y="2042944"/>
            <a:ext cx="2761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SGD</a:t>
            </a:r>
            <a:endParaRPr lang="zh-TW" altLang="en-US" sz="2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3948D35-9B31-65F2-8FED-22F0EFDAE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76" y="2918420"/>
            <a:ext cx="4899685" cy="301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39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A1FCC0-517E-50F3-7218-785EB20B0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err="1"/>
              <a:t>TorchUNET</a:t>
            </a:r>
            <a:r>
              <a:rPr lang="en-US" altLang="zh-TW" b="1" dirty="0"/>
              <a:t>, DICE</a:t>
            </a:r>
            <a:r>
              <a:rPr lang="zh-TW" altLang="en-US" b="1" dirty="0"/>
              <a:t> </a:t>
            </a:r>
            <a:r>
              <a:rPr lang="en-US" altLang="zh-TW" b="1" dirty="0"/>
              <a:t>LOSS, Batch Size = 1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FB6CFFF-517D-B5FA-06E4-9F607BF6C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50" y="2979285"/>
            <a:ext cx="4118836" cy="257225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5E62FA5-28DC-3459-A0D7-03D3285CDC22}"/>
              </a:ext>
            </a:extLst>
          </p:cNvPr>
          <p:cNvSpPr txBox="1"/>
          <p:nvPr/>
        </p:nvSpPr>
        <p:spPr>
          <a:xfrm>
            <a:off x="1300402" y="2272460"/>
            <a:ext cx="241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Average Head Dice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866A72A-1D0A-2FAC-277B-F8151A48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545" y="2979286"/>
            <a:ext cx="4060120" cy="257176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645F4F8-065A-7E76-AC46-F2C1189AE6C9}"/>
              </a:ext>
            </a:extLst>
          </p:cNvPr>
          <p:cNvSpPr txBox="1"/>
          <p:nvPr/>
        </p:nvSpPr>
        <p:spPr>
          <a:xfrm>
            <a:off x="5512334" y="2272460"/>
            <a:ext cx="325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Single 2D Slice Dice Loss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8C0F79C-53F8-37D1-2705-419D5849C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112" y="1690688"/>
            <a:ext cx="2240678" cy="503226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941787A-B0D4-A58D-5B5A-E8E5869465F3}"/>
              </a:ext>
            </a:extLst>
          </p:cNvPr>
          <p:cNvSpPr txBox="1"/>
          <p:nvPr/>
        </p:nvSpPr>
        <p:spPr>
          <a:xfrm>
            <a:off x="9350143" y="1237774"/>
            <a:ext cx="252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Testset</a:t>
            </a:r>
            <a:r>
              <a:rPr lang="en-US" altLang="zh-TW" dirty="0"/>
              <a:t> Model Output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3228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3324</TotalTime>
  <Words>818</Words>
  <Application>Microsoft Office PowerPoint</Application>
  <PresentationFormat>寬螢幕</PresentationFormat>
  <Paragraphs>269</Paragraphs>
  <Slides>67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3" baseType="lpstr">
      <vt:lpstr>微軟正黑體</vt:lpstr>
      <vt:lpstr>Arial</vt:lpstr>
      <vt:lpstr>Calibri</vt:lpstr>
      <vt:lpstr>Calibri Light</vt:lpstr>
      <vt:lpstr>Cambria Math</vt:lpstr>
      <vt:lpstr>Office 佈景主題</vt:lpstr>
      <vt:lpstr>2022/10/21 Meeting</vt:lpstr>
      <vt:lpstr>Model Structure</vt:lpstr>
      <vt:lpstr>Pytorch U-NET for Brain MRI Example</vt:lpstr>
      <vt:lpstr>My U-NET from paper [1]</vt:lpstr>
      <vt:lpstr>Performance Test</vt:lpstr>
      <vt:lpstr>Evaluate Metrics</vt:lpstr>
      <vt:lpstr>Test Result  (PyTorch UNET Example)</vt:lpstr>
      <vt:lpstr>Test Result  (UNET from Paper)</vt:lpstr>
      <vt:lpstr>TorchUNET, DICE LOSS, Batch Size = 1</vt:lpstr>
      <vt:lpstr>Assumption</vt:lpstr>
      <vt:lpstr>My UNET, Dice Loss, Batch Size = 10</vt:lpstr>
      <vt:lpstr>PowerPoint 簡報</vt:lpstr>
      <vt:lpstr>References</vt:lpstr>
      <vt:lpstr>2022/11/11 Meeting</vt:lpstr>
      <vt:lpstr>Focal Loss</vt:lpstr>
      <vt:lpstr>Tversky Loss</vt:lpstr>
      <vt:lpstr>Focal Tversky Loss</vt:lpstr>
      <vt:lpstr>PowerPoint 簡報</vt:lpstr>
      <vt:lpstr>PowerPoint 簡報</vt:lpstr>
      <vt:lpstr>Data Augmentation</vt:lpstr>
      <vt:lpstr>PowerPoint 簡報</vt:lpstr>
      <vt:lpstr>Adam, lr=1e-4, epochs=40</vt:lpstr>
      <vt:lpstr>2022/12/02 Meeting</vt:lpstr>
      <vt:lpstr>Try 1</vt:lpstr>
      <vt:lpstr>Try 1</vt:lpstr>
      <vt:lpstr>Try 2</vt:lpstr>
      <vt:lpstr>Try 2</vt:lpstr>
      <vt:lpstr>Result</vt:lpstr>
      <vt:lpstr>2023/01/06 Meeting</vt:lpstr>
      <vt:lpstr>Dice 比較</vt:lpstr>
      <vt:lpstr>PowerPoint 簡報</vt:lpstr>
      <vt:lpstr>2023/02/24 Meeting</vt:lpstr>
      <vt:lpstr>Generative Model</vt:lpstr>
      <vt:lpstr>PowerPoint 簡報</vt:lpstr>
      <vt:lpstr>Linear Transform</vt:lpstr>
      <vt:lpstr>Scaling</vt:lpstr>
      <vt:lpstr>Rotation</vt:lpstr>
      <vt:lpstr>PowerPoint 簡報</vt:lpstr>
      <vt:lpstr>影像非正方形變形問題</vt:lpstr>
      <vt:lpstr>解決方法: Padding到三個維度等長(正方體)</vt:lpstr>
      <vt:lpstr>3軸旋轉輸出結果</vt:lpstr>
      <vt:lpstr>Shear</vt:lpstr>
      <vt:lpstr>Combine Transforms</vt:lpstr>
      <vt:lpstr>Translation</vt:lpstr>
      <vt:lpstr>加入 Translation</vt:lpstr>
      <vt:lpstr>Non-linear Deform</vt:lpstr>
      <vt:lpstr>PowerPoint 簡報</vt:lpstr>
      <vt:lpstr>Integrate: “Scale-and-Square” Method</vt:lpstr>
      <vt:lpstr>看不懂</vt:lpstr>
      <vt:lpstr>3D Result</vt:lpstr>
      <vt:lpstr>GMM Sampling</vt:lpstr>
      <vt:lpstr>PowerPoint 簡報</vt:lpstr>
      <vt:lpstr>Bias field</vt:lpstr>
      <vt:lpstr>PowerPoint 簡報</vt:lpstr>
      <vt:lpstr>Intensity augmentation </vt:lpstr>
      <vt:lpstr>PowerPoint 簡報</vt:lpstr>
      <vt:lpstr>Simulation of resolution variability</vt:lpstr>
      <vt:lpstr>PowerPoint 簡報</vt:lpstr>
      <vt:lpstr>PowerPoint 簡報</vt:lpstr>
      <vt:lpstr>參數值</vt:lpstr>
      <vt:lpstr>輸出結果比較</vt:lpstr>
      <vt:lpstr>PowerPoint 簡報</vt:lpstr>
      <vt:lpstr>訓練</vt:lpstr>
      <vt:lpstr>PowerPoint 簡報</vt:lpstr>
      <vt:lpstr>PowerPoint 簡報</vt:lpstr>
      <vt:lpstr>VMware虛擬機安裝Ubuntu20.4 Freesurfer</vt:lpstr>
      <vt:lpstr>待解決問題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2022/10/14 Meeting</dc:title>
  <dc:creator>王 信舜</dc:creator>
  <cp:lastModifiedBy>王 信舜</cp:lastModifiedBy>
  <cp:revision>206</cp:revision>
  <dcterms:created xsi:type="dcterms:W3CDTF">2022-10-11T12:32:46Z</dcterms:created>
  <dcterms:modified xsi:type="dcterms:W3CDTF">2023-03-02T07:33:31Z</dcterms:modified>
</cp:coreProperties>
</file>